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68" r:id="rId4"/>
    <p:sldId id="258" r:id="rId5"/>
    <p:sldId id="259" r:id="rId6"/>
    <p:sldId id="260" r:id="rId7"/>
    <p:sldId id="261" r:id="rId8"/>
    <p:sldId id="262" r:id="rId9"/>
    <p:sldId id="270" r:id="rId10"/>
    <p:sldId id="263" r:id="rId11"/>
    <p:sldId id="264" r:id="rId12"/>
    <p:sldId id="265" r:id="rId13"/>
    <p:sldId id="272" r:id="rId14"/>
  </p:sldIdLst>
  <p:sldSz cx="12192000" cy="6858000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" name="Picture 6"/>
          <p:cNvPicPr/>
          <p:nvPr/>
        </p:nvPicPr>
        <p:blipFill>
          <a:blip r:embed="rId14"/>
          <a:srcRect t="1545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>
            <a:noFill/>
          </a:ln>
        </p:spPr>
      </p:pic>
      <p:sp>
        <p:nvSpPr>
          <p:cNvPr id="2" name="Line 2"/>
          <p:cNvSpPr/>
          <p:nvPr/>
        </p:nvSpPr>
        <p:spPr>
          <a:xfrm>
            <a:off x="0" y="6128280"/>
            <a:ext cx="12191760" cy="360"/>
          </a:xfrm>
          <a:prstGeom prst="line">
            <a:avLst/>
          </a:prstGeom>
          <a:ln w="126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2417760" y="802440"/>
            <a:ext cx="8636760" cy="2541240"/>
          </a:xfrm>
          <a:prstGeom prst="rect">
            <a:avLst/>
          </a:prstGeom>
        </p:spPr>
        <p:txBody>
          <a:bodyPr bIns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600" b="0" strike="noStrike" cap="all" spc="-1">
                <a:solidFill>
                  <a:srgbClr val="000000"/>
                </a:solidFill>
                <a:latin typeface="Gill Sans MT"/>
              </a:rPr>
              <a:t>Titelmasterformat durch Klicken bearbeiten</a:t>
            </a:r>
            <a:endParaRPr lang="en-US" sz="6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E740C3C3-0891-4663-A0F2-0726F1EAAAB4}" type="datetime">
              <a:rPr lang="de-DE" sz="1000" b="0" strike="noStrike" spc="-1">
                <a:solidFill>
                  <a:srgbClr val="8B8B8B"/>
                </a:solidFill>
                <a:latin typeface="Gill Sans MT"/>
              </a:rPr>
              <a:t>18.01.2022</a:t>
            </a:fld>
            <a:endParaRPr lang="de-DE" sz="1000" b="0" strike="noStrike" spc="-1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ftr"/>
          </p:nvPr>
        </p:nvSpPr>
        <p:spPr>
          <a:xfrm>
            <a:off x="2416680" y="329400"/>
            <a:ext cx="4973400" cy="308880"/>
          </a:xfrm>
          <a:prstGeom prst="rect">
            <a:avLst/>
          </a:prstGeom>
        </p:spPr>
        <p:txBody>
          <a:bodyPr anchor="ctr"/>
          <a:lstStyle/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6" name="PlaceHolder 6"/>
          <p:cNvSpPr>
            <a:spLocks noGrp="1"/>
          </p:cNvSpPr>
          <p:nvPr>
            <p:ph type="sldNum"/>
          </p:nvPr>
        </p:nvSpPr>
        <p:spPr>
          <a:xfrm>
            <a:off x="1437840" y="798840"/>
            <a:ext cx="810720" cy="50328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fld id="{02905B6C-8968-4432-BFDB-FBD2408A9489}" type="slidenum">
              <a:rPr lang="de-DE" sz="2800" b="0" strike="noStrike" spc="-1">
                <a:solidFill>
                  <a:srgbClr val="B71E42"/>
                </a:solidFill>
                <a:latin typeface="Gill Sans MT"/>
              </a:rPr>
              <a:t>‹Nr.›</a:t>
            </a:fld>
            <a:endParaRPr lang="de-DE" sz="2800" b="0" strike="noStrike" spc="-1">
              <a:latin typeface="Times New Roman"/>
            </a:endParaRPr>
          </a:p>
        </p:txBody>
      </p:sp>
      <p:sp>
        <p:nvSpPr>
          <p:cNvPr id="7" name="Line 7"/>
          <p:cNvSpPr/>
          <p:nvPr/>
        </p:nvSpPr>
        <p:spPr>
          <a:xfrm>
            <a:off x="2417760" y="3528360"/>
            <a:ext cx="8636760" cy="360"/>
          </a:xfrm>
          <a:prstGeom prst="line">
            <a:avLst/>
          </a:prstGeom>
          <a:ln w="31680"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8" name="PlaceHolder 8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Picture 6"/>
          <p:cNvPicPr/>
          <p:nvPr/>
        </p:nvPicPr>
        <p:blipFill>
          <a:blip r:embed="rId14"/>
          <a:srcRect t="1545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>
            <a:noFill/>
          </a:ln>
        </p:spPr>
      </p:pic>
      <p:sp>
        <p:nvSpPr>
          <p:cNvPr id="47" name="Line 2"/>
          <p:cNvSpPr/>
          <p:nvPr/>
        </p:nvSpPr>
        <p:spPr>
          <a:xfrm>
            <a:off x="0" y="6128280"/>
            <a:ext cx="12191760" cy="360"/>
          </a:xfrm>
          <a:prstGeom prst="line">
            <a:avLst/>
          </a:prstGeom>
          <a:ln w="126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PlaceHolder 3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Titelmasterformat durch Klicken bearbeiten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Formatvorlagen des Textmasters bearbeiten</a:t>
            </a:r>
          </a:p>
          <a:p>
            <a:pPr marL="685800" lvl="1" indent="-228240">
              <a:lnSpc>
                <a:spcPct val="10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Gill Sans MT"/>
              </a:rPr>
              <a:t>Zweite Ebene</a:t>
            </a:r>
          </a:p>
          <a:p>
            <a:pPr marL="1143000" lvl="2" indent="-228240">
              <a:lnSpc>
                <a:spcPct val="10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Dritte Ebene</a:t>
            </a:r>
          </a:p>
          <a:p>
            <a:pPr marL="1600200" lvl="3" indent="-228240">
              <a:lnSpc>
                <a:spcPct val="10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Vierte Ebene</a:t>
            </a:r>
          </a:p>
          <a:p>
            <a:pPr marL="2057400" lvl="4" indent="-228240">
              <a:lnSpc>
                <a:spcPct val="10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Fünfte Ebene</a:t>
            </a:r>
          </a:p>
        </p:txBody>
      </p:sp>
      <p:sp>
        <p:nvSpPr>
          <p:cNvPr id="50" name="PlaceHolder 5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4E74294-4793-4C38-9BEA-03EE7B3BB5B9}" type="datetime">
              <a:rPr lang="de-DE" sz="1000" b="0" strike="noStrike" spc="-1">
                <a:solidFill>
                  <a:srgbClr val="8B8B8B"/>
                </a:solidFill>
                <a:latin typeface="Gill Sans MT"/>
              </a:rPr>
              <a:t>18.01.2022</a:t>
            </a:fld>
            <a:endParaRPr lang="de-DE" sz="1000" b="0" strike="noStrike" spc="-1">
              <a:latin typeface="Times New Roman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ftr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</p:spPr>
        <p:txBody>
          <a:bodyPr anchor="ctr"/>
          <a:lstStyle/>
          <a:p>
            <a:endParaRPr lang="de-DE" sz="2400" b="0" strike="noStrike" spc="-1">
              <a:latin typeface="Times New Roman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sldNum"/>
          </p:nvPr>
        </p:nvSpPr>
        <p:spPr>
          <a:xfrm>
            <a:off x="480240" y="798840"/>
            <a:ext cx="810720" cy="50328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fld id="{C0DDC4A4-579D-4298-B76C-4BD1C09ED9F1}" type="slidenum">
              <a:rPr lang="de-DE" sz="2800" b="0" strike="noStrike" spc="-1">
                <a:solidFill>
                  <a:srgbClr val="B71E42"/>
                </a:solidFill>
                <a:latin typeface="Gill Sans MT"/>
              </a:rPr>
              <a:t>‹Nr.›</a:t>
            </a:fld>
            <a:endParaRPr lang="de-DE" sz="2800" b="0" strike="noStrike" spc="-1">
              <a:latin typeface="Times New Roman"/>
            </a:endParaRPr>
          </a:p>
        </p:txBody>
      </p:sp>
      <p:sp>
        <p:nvSpPr>
          <p:cNvPr id="53" name="Line 8"/>
          <p:cNvSpPr/>
          <p:nvPr/>
        </p:nvSpPr>
        <p:spPr>
          <a:xfrm>
            <a:off x="1453680" y="1846800"/>
            <a:ext cx="9607680" cy="360"/>
          </a:xfrm>
          <a:prstGeom prst="line">
            <a:avLst/>
          </a:prstGeom>
          <a:ln w="31680"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2417760" y="802440"/>
            <a:ext cx="8636760" cy="2541240"/>
          </a:xfrm>
          <a:prstGeom prst="rect">
            <a:avLst/>
          </a:prstGeom>
          <a:noFill/>
          <a:ln>
            <a:noFill/>
          </a:ln>
        </p:spPr>
        <p:txBody>
          <a:bodyPr bIns="0" anchor="b"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6600" b="0" strike="noStrike" cap="all" spc="-1" dirty="0">
                <a:solidFill>
                  <a:srgbClr val="000000"/>
                </a:solidFill>
                <a:latin typeface="Gill Sans MT"/>
              </a:rPr>
              <a:t>Gemeinsam </a:t>
            </a:r>
            <a:r>
              <a:rPr dirty="0"/>
              <a:t/>
            </a:r>
            <a:br>
              <a:rPr dirty="0"/>
            </a:br>
            <a:r>
              <a:rPr lang="en-US" sz="6600" b="0" strike="noStrike" cap="all" spc="-1" dirty="0" err="1">
                <a:solidFill>
                  <a:srgbClr val="92D050"/>
                </a:solidFill>
                <a:latin typeface="Gill Sans MT"/>
              </a:rPr>
              <a:t>leben</a:t>
            </a:r>
            <a:r>
              <a:rPr lang="en-US" sz="6600" b="0" strike="noStrike" cap="all" spc="-1" dirty="0">
                <a:solidFill>
                  <a:srgbClr val="000000"/>
                </a:solidFill>
                <a:latin typeface="Gill Sans MT"/>
              </a:rPr>
              <a:t> – </a:t>
            </a:r>
            <a:r>
              <a:rPr lang="en-US" sz="6600" b="0" strike="noStrike" cap="all" spc="-1" dirty="0" err="1">
                <a:solidFill>
                  <a:srgbClr val="00B0F0"/>
                </a:solidFill>
                <a:latin typeface="Gill Sans MT"/>
              </a:rPr>
              <a:t>lernen</a:t>
            </a:r>
            <a:r>
              <a:rPr lang="en-US" sz="6600" b="0" strike="noStrike" cap="all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6600" b="0" strike="noStrike" cap="all" spc="-1" dirty="0" smtClean="0">
                <a:solidFill>
                  <a:srgbClr val="000000"/>
                </a:solidFill>
                <a:latin typeface="Gill Sans MT"/>
              </a:rPr>
              <a:t>– </a:t>
            </a:r>
            <a:r>
              <a:rPr lang="en-US" sz="6600" b="0" strike="noStrike" cap="all" spc="-1" dirty="0" err="1">
                <a:solidFill>
                  <a:srgbClr val="FF0000"/>
                </a:solidFill>
                <a:latin typeface="Gill Sans MT"/>
              </a:rPr>
              <a:t>leisten</a:t>
            </a:r>
            <a:endParaRPr lang="en-US" sz="66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2417760" y="3531240"/>
            <a:ext cx="8636760" cy="9774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de-DE" sz="2000" b="0" strike="noStrike" cap="all" spc="-1" dirty="0">
                <a:solidFill>
                  <a:srgbClr val="000000"/>
                </a:solidFill>
                <a:latin typeface="Gill Sans MT"/>
              </a:rPr>
              <a:t>Die </a:t>
            </a:r>
            <a:r>
              <a:rPr lang="de-DE" sz="2000" b="0" strike="noStrike" cap="all" spc="-1" dirty="0" smtClean="0">
                <a:solidFill>
                  <a:srgbClr val="000000"/>
                </a:solidFill>
                <a:latin typeface="Gill Sans MT"/>
              </a:rPr>
              <a:t>Oberschule </a:t>
            </a:r>
            <a:r>
              <a:rPr lang="de-DE" sz="2000" b="0" strike="noStrike" cap="all" spc="-1" dirty="0">
                <a:solidFill>
                  <a:srgbClr val="000000"/>
                </a:solidFill>
                <a:latin typeface="Gill Sans MT"/>
              </a:rPr>
              <a:t>Lindern stellt sich vor</a:t>
            </a:r>
            <a:endParaRPr lang="de-DE" sz="20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US" sz="3200" spc="-1" dirty="0" err="1" smtClean="0">
                <a:solidFill>
                  <a:srgbClr val="FFC000"/>
                </a:solidFill>
                <a:latin typeface="Gill Sans MT"/>
              </a:rPr>
              <a:t>Viele</a:t>
            </a:r>
            <a:r>
              <a:rPr lang="en-US" sz="3200" spc="-1" dirty="0" smtClean="0">
                <a:solidFill>
                  <a:srgbClr val="FFC000"/>
                </a:solidFill>
                <a:latin typeface="Gill Sans MT"/>
              </a:rPr>
              <a:t> </a:t>
            </a:r>
            <a:r>
              <a:rPr lang="en-US" sz="3200" spc="-1" dirty="0" err="1" smtClean="0">
                <a:solidFill>
                  <a:srgbClr val="FFC000"/>
                </a:solidFill>
                <a:latin typeface="Gill Sans MT"/>
              </a:rPr>
              <a:t>Möglichkeiten</a:t>
            </a:r>
            <a:r>
              <a:rPr lang="en-US" sz="3200" spc="-1" dirty="0" smtClean="0">
                <a:solidFill>
                  <a:srgbClr val="FFC000"/>
                </a:solidFill>
                <a:latin typeface="Gill Sans MT"/>
              </a:rPr>
              <a:t> </a:t>
            </a:r>
            <a:r>
              <a:rPr lang="en-US" sz="3200" spc="-1" dirty="0" smtClean="0">
                <a:solidFill>
                  <a:srgbClr val="000000"/>
                </a:solidFill>
                <a:latin typeface="Gill Sans MT"/>
              </a:rPr>
              <a:t>- </a:t>
            </a:r>
            <a:r>
              <a:rPr lang="en-US" sz="3200" spc="-1" dirty="0" err="1">
                <a:solidFill>
                  <a:srgbClr val="000000"/>
                </a:solidFill>
                <a:latin typeface="Gill Sans MT"/>
              </a:rPr>
              <a:t>n</a:t>
            </a:r>
            <a:r>
              <a:rPr lang="en-US" sz="3200" b="0" strike="noStrike" spc="-1" dirty="0" err="1" smtClean="0">
                <a:solidFill>
                  <a:srgbClr val="000000"/>
                </a:solidFill>
                <a:latin typeface="Gill Sans MT"/>
              </a:rPr>
              <a:t>ach</a:t>
            </a:r>
            <a:r>
              <a:rPr lang="en-US" sz="3200" b="0" strike="noStrike" spc="-1" dirty="0" smtClean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Gill Sans MT"/>
              </a:rPr>
              <a:t>dem</a:t>
            </a:r>
            <a:r>
              <a:rPr lang="en-US" sz="32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Gill Sans MT"/>
              </a:rPr>
              <a:t>Abschluss</a:t>
            </a:r>
            <a:endParaRPr lang="en-US" sz="32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1521858" y="1778248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2000" b="0" strike="noStrike" spc="-1" dirty="0">
                <a:solidFill>
                  <a:srgbClr val="000000"/>
                </a:solidFill>
                <a:latin typeface="Gill Sans MT" panose="020B0502020104020203" pitchFamily="34" charset="0"/>
              </a:rPr>
              <a:t>Den Schülerinnen und Schülern stehen viele Wege offen</a:t>
            </a:r>
            <a:r>
              <a:rPr lang="de-DE" sz="2000" b="0" strike="noStrike" spc="-1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:</a:t>
            </a:r>
          </a:p>
          <a:p>
            <a:endParaRPr lang="de-DE" sz="2000" b="0" strike="noStrike" spc="-1" dirty="0">
              <a:latin typeface="Gill Sans MT" panose="020B0502020104020203" pitchFamily="34" charset="0"/>
            </a:endParaRPr>
          </a:p>
          <a:p>
            <a:r>
              <a:rPr lang="de-DE" sz="2000" b="0" strike="noStrike" spc="-1" dirty="0">
                <a:solidFill>
                  <a:srgbClr val="000000"/>
                </a:solidFill>
                <a:latin typeface="Gill Sans MT" panose="020B0502020104020203" pitchFamily="34" charset="0"/>
              </a:rPr>
              <a:t>	</a:t>
            </a:r>
            <a:r>
              <a:rPr lang="de-DE" sz="2000" b="0" strike="noStrike" spc="-1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Berufsausbildung</a:t>
            </a:r>
            <a:endParaRPr lang="de-DE" sz="2000" b="0" strike="noStrike" spc="-1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r>
              <a:rPr lang="de-DE" sz="2000" b="0" strike="noStrike" spc="-1" dirty="0">
                <a:solidFill>
                  <a:srgbClr val="000000"/>
                </a:solidFill>
                <a:latin typeface="Gill Sans MT" panose="020B0502020104020203" pitchFamily="34" charset="0"/>
              </a:rPr>
              <a:t>	</a:t>
            </a:r>
            <a:r>
              <a:rPr lang="de-DE" sz="2000" b="0" strike="noStrike" spc="-1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Berufsbildende Schulen</a:t>
            </a:r>
          </a:p>
          <a:p>
            <a:r>
              <a:rPr lang="de-DE" sz="2000" spc="-1" dirty="0">
                <a:solidFill>
                  <a:srgbClr val="000000"/>
                </a:solidFill>
                <a:latin typeface="Gill Sans MT" panose="020B0502020104020203" pitchFamily="34" charset="0"/>
              </a:rPr>
              <a:t>	</a:t>
            </a:r>
            <a:r>
              <a:rPr lang="de-DE" sz="2000" spc="-1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Berufliche Gymnasien</a:t>
            </a:r>
          </a:p>
          <a:p>
            <a:r>
              <a:rPr lang="de-DE" sz="2000" spc="-1" dirty="0">
                <a:solidFill>
                  <a:srgbClr val="000000"/>
                </a:solidFill>
                <a:latin typeface="Gill Sans MT" panose="020B0502020104020203" pitchFamily="34" charset="0"/>
              </a:rPr>
              <a:t>	</a:t>
            </a:r>
            <a:r>
              <a:rPr lang="de-DE" sz="2000" spc="-1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Allgemeinbildende Gymnasien</a:t>
            </a:r>
            <a:endParaRPr lang="de-DE" sz="2000" spc="-1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r>
              <a:rPr lang="de-DE" sz="2000" spc="-1" dirty="0">
                <a:solidFill>
                  <a:srgbClr val="000000"/>
                </a:solidFill>
                <a:latin typeface="Gill Sans MT" panose="020B0502020104020203" pitchFamily="34" charset="0"/>
              </a:rPr>
              <a:t>	</a:t>
            </a:r>
            <a:r>
              <a:rPr lang="de-DE" sz="2000" b="0" strike="noStrike" spc="-1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Freiwilliges Soziales Jahr</a:t>
            </a:r>
          </a:p>
          <a:p>
            <a:r>
              <a:rPr lang="de-DE" sz="2000" spc="-1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	Auslandsjahr</a:t>
            </a:r>
            <a:endParaRPr lang="de-DE" sz="2000" b="0" strike="noStrike" spc="-1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r>
              <a:rPr lang="de-DE" sz="2000" b="0" strike="noStrike" spc="-1" dirty="0">
                <a:solidFill>
                  <a:srgbClr val="000000"/>
                </a:solidFill>
                <a:latin typeface="Gill Sans MT" panose="020B0502020104020203" pitchFamily="34" charset="0"/>
              </a:rPr>
              <a:t>	</a:t>
            </a:r>
            <a:r>
              <a:rPr lang="de-DE" sz="2000" b="0" strike="noStrike" spc="-1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…</a:t>
            </a:r>
            <a:endParaRPr lang="de-DE" sz="2000" b="0" strike="noStrike" spc="-1" dirty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1451520" y="7353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90000"/>
              </a:lnSpc>
            </a:pPr>
            <a:r>
              <a:rPr lang="en-US" sz="3200" b="0" strike="noStrike" cap="all" spc="-1" dirty="0" err="1">
                <a:solidFill>
                  <a:srgbClr val="FFC000"/>
                </a:solidFill>
                <a:latin typeface="Gill Sans MT"/>
              </a:rPr>
              <a:t>Ausgezeichnet</a:t>
            </a:r>
            <a:r>
              <a:rPr lang="en-US" sz="3200" b="0" strike="noStrike" cap="all" spc="-1" dirty="0">
                <a:solidFill>
                  <a:srgbClr val="FFC000"/>
                </a:solidFill>
                <a:latin typeface="Gill Sans MT"/>
              </a:rPr>
              <a:t> </a:t>
            </a:r>
            <a:r>
              <a:rPr lang="en-US" sz="3200" b="0" strike="noStrike" cap="all" spc="-1" dirty="0">
                <a:solidFill>
                  <a:srgbClr val="000000"/>
                </a:solidFill>
                <a:latin typeface="Gill Sans MT"/>
              </a:rPr>
              <a:t>- </a:t>
            </a:r>
            <a:r>
              <a:rPr lang="en-US" sz="3200" b="0" strike="noStrike" cap="all" spc="-1" dirty="0" err="1">
                <a:solidFill>
                  <a:srgbClr val="000000"/>
                </a:solidFill>
                <a:latin typeface="Gill Sans MT"/>
              </a:rPr>
              <a:t>Berufsorientierung</a:t>
            </a:r>
            <a:endParaRPr lang="en-US" sz="32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1451520" y="1863720"/>
            <a:ext cx="9603000" cy="375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de-DE" sz="2000" b="0" strike="noStrike" spc="-1" dirty="0" smtClean="0">
                <a:solidFill>
                  <a:srgbClr val="000000"/>
                </a:solidFill>
                <a:latin typeface="Gill Sans MT" panose="020B0502020104020203" pitchFamily="34" charset="0"/>
                <a:ea typeface="Calibri"/>
              </a:rPr>
              <a:t>Maßnahmen </a:t>
            </a:r>
            <a:r>
              <a:rPr lang="de-DE" sz="2000" b="0" strike="noStrike" spc="-1" dirty="0">
                <a:solidFill>
                  <a:srgbClr val="000000"/>
                </a:solidFill>
                <a:latin typeface="Gill Sans MT" panose="020B0502020104020203" pitchFamily="34" charset="0"/>
                <a:ea typeface="Calibri"/>
              </a:rPr>
              <a:t>zur Berufsorientierung und beruflichen Bildung </a:t>
            </a:r>
            <a:r>
              <a:rPr lang="de-DE" sz="2000" b="0" strike="noStrike" spc="-1" dirty="0" smtClean="0">
                <a:solidFill>
                  <a:srgbClr val="000000"/>
                </a:solidFill>
                <a:latin typeface="Gill Sans MT" panose="020B0502020104020203" pitchFamily="34" charset="0"/>
                <a:ea typeface="Calibri"/>
              </a:rPr>
              <a:t>sind u.a.: </a:t>
            </a:r>
          </a:p>
          <a:p>
            <a:r>
              <a:rPr lang="de-DE" sz="2000" b="0" strike="noStrike" spc="-1" dirty="0" smtClean="0">
                <a:solidFill>
                  <a:srgbClr val="000000"/>
                </a:solidFill>
                <a:latin typeface="Gill Sans MT" panose="020B0502020104020203" pitchFamily="34" charset="0"/>
                <a:ea typeface="Calibri"/>
              </a:rPr>
              <a:t>Schülerbetriebspraktika</a:t>
            </a:r>
            <a:r>
              <a:rPr lang="de-DE" sz="2000" b="0" strike="noStrike" spc="-1" dirty="0">
                <a:solidFill>
                  <a:srgbClr val="000000"/>
                </a:solidFill>
                <a:latin typeface="Gill Sans MT" panose="020B0502020104020203" pitchFamily="34" charset="0"/>
                <a:ea typeface="Calibri"/>
              </a:rPr>
              <a:t>, Unterricht in Kooperation mit den berufsbildenden Schulen, berufspraktische Projekte sowie praxisorientierte Lernphasen innerhalb des Fachunterrichts. </a:t>
            </a:r>
            <a:endParaRPr lang="de-DE" sz="2000" b="0" strike="noStrike" spc="-1" dirty="0">
              <a:latin typeface="Gill Sans MT" panose="020B0502020104020203" pitchFamily="34" charset="0"/>
            </a:endParaRPr>
          </a:p>
          <a:p>
            <a:endParaRPr lang="de-DE" sz="2000" b="0" strike="noStrike" spc="-1" dirty="0">
              <a:latin typeface="Gill Sans MT" panose="020B0502020104020203" pitchFamily="34" charset="0"/>
            </a:endParaRPr>
          </a:p>
          <a:p>
            <a:r>
              <a:rPr lang="de-DE" sz="2000" b="0" strike="noStrike" spc="-1" dirty="0">
                <a:solidFill>
                  <a:srgbClr val="000000"/>
                </a:solidFill>
                <a:latin typeface="Gill Sans MT" panose="020B0502020104020203" pitchFamily="34" charset="0"/>
                <a:ea typeface="Calibri"/>
              </a:rPr>
              <a:t>Zusammenarbeit u.a. mit </a:t>
            </a:r>
            <a:r>
              <a:rPr lang="de-DE" sz="2000" b="0" strike="noStrike" spc="-1" dirty="0" smtClean="0">
                <a:solidFill>
                  <a:srgbClr val="000000"/>
                </a:solidFill>
                <a:latin typeface="Gill Sans MT" panose="020B0502020104020203" pitchFamily="34" charset="0"/>
                <a:ea typeface="Calibri"/>
              </a:rPr>
              <a:t>Caritas-Sozialwerk St. Elisabeth, </a:t>
            </a:r>
            <a:r>
              <a:rPr lang="de-DE" sz="2000" b="0" strike="noStrike" spc="-1" dirty="0">
                <a:solidFill>
                  <a:srgbClr val="000000"/>
                </a:solidFill>
                <a:latin typeface="Gill Sans MT" panose="020B0502020104020203" pitchFamily="34" charset="0"/>
                <a:ea typeface="Calibri"/>
              </a:rPr>
              <a:t>Pro-Aktiv-Center, Berufsberatung der Agentur für Arbeit Cloppenburg, berufsbildenden Schulen und Betrieben</a:t>
            </a:r>
            <a:r>
              <a:rPr lang="de-DE" sz="2000" b="0" strike="noStrike" spc="-1" dirty="0" smtClean="0">
                <a:solidFill>
                  <a:srgbClr val="000000"/>
                </a:solidFill>
                <a:latin typeface="Gill Sans MT" panose="020B0502020104020203" pitchFamily="34" charset="0"/>
                <a:ea typeface="Calibri"/>
              </a:rPr>
              <a:t>.</a:t>
            </a:r>
          </a:p>
          <a:p>
            <a:endParaRPr lang="de-DE" sz="2000" spc="-1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r>
              <a:rPr lang="de-DE" sz="2000" b="0" strike="noStrike" spc="-1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Erhalt des Gütesiegels im Schuljahr 2021/22 </a:t>
            </a:r>
            <a:endParaRPr lang="de-DE" sz="2000" b="0" strike="noStrike" spc="-1" dirty="0">
              <a:latin typeface="Gill Sans MT" panose="020B0502020104020203" pitchFamily="34" charset="0"/>
            </a:endParaRPr>
          </a:p>
        </p:txBody>
      </p:sp>
      <p:pic>
        <p:nvPicPr>
          <p:cNvPr id="1027" name="99E2E98C-CC4F-4D38-A002-3DCBE64E1D48" descr="091EE7C5-60BD-4713-A35D-55CED3E7B963@frit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020" y="4513260"/>
            <a:ext cx="5391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Oberschule </a:t>
            </a:r>
            <a:r>
              <a:rPr lang="de-DE" dirty="0" smtClean="0"/>
              <a:t>Lindern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922" y="2435469"/>
            <a:ext cx="10370195" cy="236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10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>
                <a:solidFill>
                  <a:srgbClr val="FFC000"/>
                </a:solidFill>
                <a:latin typeface="Gill Sans MT" panose="020B0502020104020203" pitchFamily="34" charset="0"/>
              </a:rPr>
              <a:t>ZIEL</a:t>
            </a:r>
            <a:r>
              <a:rPr lang="de-DE" sz="3200" dirty="0" smtClean="0">
                <a:latin typeface="Gill Sans MT" panose="020B0502020104020203" pitchFamily="34" charset="0"/>
              </a:rPr>
              <a:t> – BILDUNGSAUFTRAG DER OBERSCHULE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/>
          </p:nvPr>
        </p:nvSpPr>
        <p:spPr>
          <a:xfrm>
            <a:off x="1451520" y="2523393"/>
            <a:ext cx="9603000" cy="27432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Gill Sans MT" panose="020B0502020104020203" pitchFamily="34" charset="0"/>
              </a:rPr>
              <a:t>Vermittlung einer </a:t>
            </a:r>
            <a:r>
              <a:rPr lang="de-DE" sz="2000" b="1" dirty="0" smtClean="0">
                <a:latin typeface="Gill Sans MT" panose="020B0502020104020203" pitchFamily="34" charset="0"/>
              </a:rPr>
              <a:t>grundlegenden, erweiterten </a:t>
            </a:r>
            <a:r>
              <a:rPr lang="de-DE" sz="2000" dirty="0" smtClean="0">
                <a:latin typeface="Gill Sans MT" panose="020B0502020104020203" pitchFamily="34" charset="0"/>
              </a:rPr>
              <a:t>und </a:t>
            </a:r>
            <a:r>
              <a:rPr lang="de-DE" sz="2000" b="1" dirty="0" smtClean="0">
                <a:latin typeface="Gill Sans MT" panose="020B0502020104020203" pitchFamily="34" charset="0"/>
              </a:rPr>
              <a:t>vertieften</a:t>
            </a:r>
            <a:r>
              <a:rPr lang="de-DE" sz="2000" dirty="0" smtClean="0">
                <a:latin typeface="Gill Sans MT" panose="020B0502020104020203" pitchFamily="34" charset="0"/>
              </a:rPr>
              <a:t> Allgemeinbildung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Gill Sans MT" panose="020B0502020104020203" pitchFamily="34" charset="0"/>
              </a:rPr>
              <a:t>Ermöglichung einer individuellen Schwerpunktbildung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Gill Sans MT" panose="020B0502020104020203" pitchFamily="34" charset="0"/>
              </a:rPr>
              <a:t>Stärkung von Grundfertigkeiten und selbstständigem Lernen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Gill Sans MT" panose="020B0502020104020203" pitchFamily="34" charset="0"/>
              </a:rPr>
              <a:t>Förderung sozialer Kompetenzen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Gill Sans MT" panose="020B0502020104020203" pitchFamily="34" charset="0"/>
              </a:rPr>
              <a:t>Erwerb von Qualifikationen zur Fortsetzung des Bildungsweges (berufs- und studienbezogen)</a:t>
            </a:r>
            <a:endParaRPr lang="de-DE" sz="20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70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 dirty="0">
                <a:solidFill>
                  <a:srgbClr val="000000"/>
                </a:solidFill>
                <a:latin typeface="Gill Sans MT"/>
              </a:rPr>
              <a:t>Gemeinsam </a:t>
            </a:r>
            <a:r>
              <a:rPr lang="en-US" sz="3200" b="0" strike="noStrike" cap="all" spc="-1" dirty="0" err="1">
                <a:solidFill>
                  <a:srgbClr val="92D050"/>
                </a:solidFill>
                <a:latin typeface="Gill Sans MT"/>
              </a:rPr>
              <a:t>Leben</a:t>
            </a:r>
            <a:endParaRPr lang="en-US" sz="32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1337220" y="2173902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120000"/>
              </a:lnSpc>
              <a:spcBef>
                <a:spcPts val="1001"/>
              </a:spcBef>
              <a:buFont typeface="Arial"/>
              <a:buChar char="•"/>
            </a:pP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Ausflüge</a:t>
            </a: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mehrtägige</a:t>
            </a: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Klassenfahrten</a:t>
            </a: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Schüleraustausch</a:t>
            </a: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 und </a:t>
            </a: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Aktionen</a:t>
            </a:r>
            <a:endParaRPr lang="en-US" sz="2000" spc="-1" dirty="0" smtClean="0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Font typeface="Arial"/>
              <a:buChar char="•"/>
            </a:pPr>
            <a:r>
              <a:rPr lang="en-US" sz="2000" spc="-1" dirty="0" err="1">
                <a:solidFill>
                  <a:srgbClr val="000000"/>
                </a:solidFill>
                <a:latin typeface="Gill Sans MT"/>
              </a:rPr>
              <a:t>Prävention</a:t>
            </a:r>
            <a:r>
              <a:rPr lang="en-US" sz="2000" spc="-1" dirty="0">
                <a:solidFill>
                  <a:srgbClr val="000000"/>
                </a:solidFill>
                <a:latin typeface="Gill Sans MT"/>
              </a:rPr>
              <a:t>: </a:t>
            </a:r>
            <a:r>
              <a:rPr lang="en-US" sz="2000" spc="-1" dirty="0" err="1">
                <a:solidFill>
                  <a:srgbClr val="000000"/>
                </a:solidFill>
                <a:latin typeface="Gill Sans MT"/>
              </a:rPr>
              <a:t>u.a</a:t>
            </a:r>
            <a:r>
              <a:rPr lang="en-US" sz="2000" spc="-1" dirty="0">
                <a:solidFill>
                  <a:srgbClr val="000000"/>
                </a:solidFill>
                <a:latin typeface="Gill Sans MT"/>
              </a:rPr>
              <a:t>. My fertility matters (</a:t>
            </a:r>
            <a:r>
              <a:rPr lang="en-US" sz="2000" spc="-1" dirty="0" err="1">
                <a:solidFill>
                  <a:srgbClr val="000000"/>
                </a:solidFill>
                <a:latin typeface="Gill Sans MT"/>
              </a:rPr>
              <a:t>Sexualprävention</a:t>
            </a:r>
            <a:r>
              <a:rPr lang="en-US" sz="2000" spc="-1" dirty="0">
                <a:solidFill>
                  <a:srgbClr val="000000"/>
                </a:solidFill>
                <a:latin typeface="Gill Sans MT"/>
              </a:rPr>
              <a:t>), </a:t>
            </a:r>
            <a:r>
              <a:rPr lang="en-US" sz="2000" spc="-1" dirty="0" err="1">
                <a:solidFill>
                  <a:srgbClr val="000000"/>
                </a:solidFill>
                <a:latin typeface="Gill Sans MT"/>
              </a:rPr>
              <a:t>Gewalt</a:t>
            </a:r>
            <a:r>
              <a:rPr lang="en-US" sz="2000" spc="-1" dirty="0">
                <a:solidFill>
                  <a:srgbClr val="000000"/>
                </a:solidFill>
                <a:latin typeface="Gill Sans MT"/>
              </a:rPr>
              <a:t>- und </a:t>
            </a:r>
            <a:r>
              <a:rPr lang="en-US" sz="2000" spc="-1" dirty="0" err="1">
                <a:solidFill>
                  <a:srgbClr val="000000"/>
                </a:solidFill>
                <a:latin typeface="Gill Sans MT"/>
              </a:rPr>
              <a:t>Suchtprävention</a:t>
            </a:r>
            <a:r>
              <a:rPr lang="en-US" sz="2000" spc="-1" dirty="0">
                <a:solidFill>
                  <a:srgbClr val="000000"/>
                </a:solidFill>
                <a:latin typeface="Gill Sans MT"/>
              </a:rPr>
              <a:t>, Fit for finance, </a:t>
            </a:r>
            <a:r>
              <a:rPr lang="en-US" sz="2000" spc="-1" dirty="0" err="1">
                <a:solidFill>
                  <a:srgbClr val="000000"/>
                </a:solidFill>
                <a:latin typeface="Gill Sans MT"/>
              </a:rPr>
              <a:t>Knigge</a:t>
            </a:r>
            <a:r>
              <a:rPr lang="en-US" sz="2000" spc="-1" dirty="0">
                <a:solidFill>
                  <a:srgbClr val="000000"/>
                </a:solidFill>
                <a:latin typeface="Gill Sans MT"/>
              </a:rPr>
              <a:t> Basics, </a:t>
            </a:r>
            <a:r>
              <a:rPr lang="en-US" sz="2000" spc="-1" dirty="0" err="1">
                <a:solidFill>
                  <a:srgbClr val="000000"/>
                </a:solidFill>
                <a:latin typeface="Gill Sans MT"/>
              </a:rPr>
              <a:t>Schutzengelprojekt</a:t>
            </a:r>
            <a:r>
              <a:rPr lang="en-US" sz="2000" spc="-1" dirty="0">
                <a:solidFill>
                  <a:srgbClr val="000000"/>
                </a:solidFill>
                <a:latin typeface="Gill Sans MT"/>
              </a:rPr>
              <a:t> </a:t>
            </a:r>
            <a:endParaRPr lang="en-US" sz="2000" spc="-1" dirty="0" smtClean="0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Font typeface="Arial"/>
              <a:buChar char="•"/>
            </a:pP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Freiwillig</a:t>
            </a: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wählbare</a:t>
            </a: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 Profile am </a:t>
            </a: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Nachmittag</a:t>
            </a:r>
            <a:endParaRPr lang="en-US" sz="2000" spc="-1" dirty="0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Font typeface="Arial"/>
              <a:buChar char="•"/>
            </a:pPr>
            <a:r>
              <a:rPr lang="en-US" sz="2000" spc="-1" dirty="0" err="1">
                <a:solidFill>
                  <a:srgbClr val="000000"/>
                </a:solidFill>
                <a:latin typeface="Gill Sans MT"/>
              </a:rPr>
              <a:t>Lernzeit</a:t>
            </a:r>
            <a:r>
              <a:rPr lang="en-US" sz="2000" spc="-1" dirty="0">
                <a:solidFill>
                  <a:srgbClr val="000000"/>
                </a:solidFill>
                <a:latin typeface="Gill Sans MT"/>
              </a:rPr>
              <a:t>, Mensa und </a:t>
            </a: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Ganztag</a:t>
            </a:r>
            <a:endParaRPr lang="en-US" sz="2000" spc="-1" dirty="0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Font typeface="Arial"/>
              <a:buChar char="•"/>
            </a:pP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Sanitätsdienst</a:t>
            </a:r>
            <a:endParaRPr lang="en-US" sz="2000" spc="-1" dirty="0" smtClean="0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Font typeface="Arial"/>
              <a:buChar char="•"/>
            </a:pP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Erasmus+</a:t>
            </a:r>
            <a:endParaRPr lang="en-US" sz="2000" spc="-1" dirty="0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 dirty="0">
                <a:solidFill>
                  <a:srgbClr val="000000"/>
                </a:solidFill>
                <a:latin typeface="Gill Sans MT"/>
              </a:rPr>
              <a:t>Gemeinsam </a:t>
            </a:r>
            <a:r>
              <a:rPr lang="en-US" sz="3200" b="0" strike="noStrike" cap="all" spc="-1" dirty="0" err="1">
                <a:solidFill>
                  <a:srgbClr val="00B0F0"/>
                </a:solidFill>
                <a:latin typeface="Gill Sans MT"/>
              </a:rPr>
              <a:t>Lernen</a:t>
            </a:r>
            <a:r>
              <a:rPr lang="en-US" sz="3200" b="0" strike="noStrike" cap="all" spc="-1" dirty="0">
                <a:solidFill>
                  <a:srgbClr val="000000"/>
                </a:solidFill>
                <a:latin typeface="Gill Sans MT"/>
              </a:rPr>
              <a:t> </a:t>
            </a:r>
            <a:endParaRPr lang="en-US" sz="32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319636" y="2314578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120000"/>
              </a:lnSpc>
              <a:spcBef>
                <a:spcPts val="1001"/>
              </a:spcBef>
              <a:buFont typeface="Arial"/>
              <a:buChar char="•"/>
            </a:pPr>
            <a:r>
              <a:rPr lang="en-US" sz="2000" spc="-1" dirty="0" err="1">
                <a:solidFill>
                  <a:srgbClr val="000000"/>
                </a:solidFill>
                <a:latin typeface="Gill Sans MT"/>
              </a:rPr>
              <a:t>J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ahrgangsbezogener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Unterricht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Font typeface="Arial"/>
              <a:buChar char="•"/>
            </a:pP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Klassengemeinschaft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bis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zur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spc="-1" dirty="0">
                <a:solidFill>
                  <a:srgbClr val="000000"/>
                </a:solidFill>
                <a:latin typeface="Gill Sans MT"/>
              </a:rPr>
              <a:t>9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./10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.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Klasse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Font typeface="Arial"/>
              <a:buChar char="•"/>
            </a:pP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5. und 6. 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Jahrgang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 - 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Orientierungsphase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: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besonderer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Einstieg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Lesetraining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(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Jahrgang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 5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) und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Fokus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auf die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Rechtschreibung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(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Jahrgang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 6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)</a:t>
            </a: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Font typeface="Arial"/>
              <a:buChar char="•"/>
            </a:pP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7. </a:t>
            </a: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bis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10. 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Jahrgang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 -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Qualifizierungsphase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: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zunehmende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Differenzierung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in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Kurse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Berufsorientierung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Schullaufbahngespräche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, Profile in 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Jahrgang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 9/10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US" sz="3200" b="0" strike="noStrike" spc="-1">
                <a:solidFill>
                  <a:srgbClr val="FAA61A"/>
                </a:solidFill>
                <a:latin typeface="Gill Sans MT"/>
              </a:rPr>
              <a:t>START IN DIE OBERSCHULE</a:t>
            </a:r>
            <a:r>
              <a:rPr lang="en-US" sz="3200" b="0" strike="noStrike" spc="-1">
                <a:solidFill>
                  <a:srgbClr val="000000"/>
                </a:solidFill>
                <a:latin typeface="Gill Sans MT"/>
              </a:rPr>
              <a:t> – JAHRGANG 5</a:t>
            </a:r>
          </a:p>
        </p:txBody>
      </p:sp>
      <p:sp>
        <p:nvSpPr>
          <p:cNvPr id="99" name="TextShape 2"/>
          <p:cNvSpPr txBox="1"/>
          <p:nvPr/>
        </p:nvSpPr>
        <p:spPr>
          <a:xfrm>
            <a:off x="1451520" y="201528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spc="-1" dirty="0">
                <a:latin typeface="Gill Sans MT" panose="020B0502020104020203" pitchFamily="34" charset="0"/>
              </a:rPr>
              <a:t>1</a:t>
            </a:r>
            <a:r>
              <a:rPr lang="de-DE" sz="2000" b="0" strike="noStrike" spc="-1" dirty="0" smtClean="0">
                <a:latin typeface="Gill Sans MT" panose="020B0502020104020203" pitchFamily="34" charset="0"/>
              </a:rPr>
              <a:t>. </a:t>
            </a:r>
            <a:r>
              <a:rPr lang="de-DE" sz="2000" b="0" strike="noStrike" spc="-1" dirty="0">
                <a:latin typeface="Gill Sans MT" panose="020B0502020104020203" pitchFamily="34" charset="0"/>
              </a:rPr>
              <a:t>Schultag: Schulanfangsfeier mit besonderer Begrüßung der neuen fünften Klassen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100" b="0" strike="noStrike" spc="-1" dirty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0" strike="noStrike" spc="-1" dirty="0" smtClean="0">
                <a:latin typeface="Gill Sans MT" panose="020B0502020104020203" pitchFamily="34" charset="0"/>
              </a:rPr>
              <a:t>1. und </a:t>
            </a:r>
            <a:r>
              <a:rPr lang="de-DE" sz="2000" b="0" strike="noStrike" spc="-1" dirty="0">
                <a:latin typeface="Gill Sans MT" panose="020B0502020104020203" pitchFamily="34" charset="0"/>
              </a:rPr>
              <a:t>2. Schultag: Einführungstage </a:t>
            </a:r>
            <a:endParaRPr lang="de-DE" sz="2000" b="0" strike="noStrike" spc="-1" dirty="0" smtClean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100" b="0" strike="noStrike" spc="-1" dirty="0" smtClean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spc="-1" dirty="0" smtClean="0">
                <a:latin typeface="Gill Sans MT" panose="020B0502020104020203" pitchFamily="34" charset="0"/>
              </a:rPr>
              <a:t>Schulgemeinschaftstage in </a:t>
            </a:r>
            <a:r>
              <a:rPr lang="de-DE" sz="2000" spc="-1" dirty="0" err="1" smtClean="0">
                <a:latin typeface="Gill Sans MT" panose="020B0502020104020203" pitchFamily="34" charset="0"/>
              </a:rPr>
              <a:t>Sögel</a:t>
            </a:r>
            <a:endParaRPr lang="de-DE" sz="2000" b="0" strike="noStrike" spc="-1" dirty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100" b="0" strike="noStrike" spc="-1" dirty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0" strike="noStrike" spc="-1" dirty="0">
                <a:latin typeface="Gill Sans MT" panose="020B0502020104020203" pitchFamily="34" charset="0"/>
              </a:rPr>
              <a:t>1. Halbjahr: </a:t>
            </a:r>
            <a:r>
              <a:rPr lang="de-DE" sz="2000" b="0" strike="noStrike" spc="-1" dirty="0" smtClean="0">
                <a:latin typeface="Gill Sans MT" panose="020B0502020104020203" pitchFamily="34" charset="0"/>
              </a:rPr>
              <a:t>keine Kurse / </a:t>
            </a:r>
            <a:r>
              <a:rPr lang="de-DE" sz="2000" b="0" strike="noStrike" spc="-1" dirty="0">
                <a:latin typeface="Gill Sans MT" panose="020B0502020104020203" pitchFamily="34" charset="0"/>
              </a:rPr>
              <a:t>Zeit anzukommen und sich einzuleben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100" b="0" strike="noStrike" spc="-1" dirty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0" strike="noStrike" spc="-1" dirty="0">
                <a:latin typeface="Gill Sans MT" panose="020B0502020104020203" pitchFamily="34" charset="0"/>
              </a:rPr>
              <a:t>2. Halbjahr: Differenzierung im Fach </a:t>
            </a:r>
            <a:r>
              <a:rPr lang="de-DE" sz="2000" b="0" strike="noStrike" spc="-1" dirty="0" smtClean="0">
                <a:latin typeface="Gill Sans MT" panose="020B0502020104020203" pitchFamily="34" charset="0"/>
              </a:rPr>
              <a:t>Mathematik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100" b="0" strike="noStrike" spc="-1" dirty="0" smtClean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spc="-1" dirty="0" smtClean="0">
                <a:latin typeface="Gill Sans MT" panose="020B0502020104020203" pitchFamily="34" charset="0"/>
              </a:rPr>
              <a:t>Keyboardunterricht im Fach Musik</a:t>
            </a:r>
            <a:endParaRPr lang="de-DE" sz="2000" b="0" strike="noStrike" spc="-1" dirty="0"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 dirty="0" err="1">
                <a:solidFill>
                  <a:srgbClr val="FFC000"/>
                </a:solidFill>
                <a:latin typeface="Gill Sans MT"/>
              </a:rPr>
              <a:t>Schulentwicklung</a:t>
            </a:r>
            <a:r>
              <a:rPr lang="en-US" sz="3200" b="0" strike="noStrike" cap="all" spc="-1" dirty="0">
                <a:solidFill>
                  <a:srgbClr val="000000"/>
                </a:solidFill>
                <a:latin typeface="Gill Sans MT"/>
              </a:rPr>
              <a:t> – 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3200" b="0" strike="noStrike" cap="all" spc="-1" dirty="0" err="1" smtClean="0">
                <a:solidFill>
                  <a:srgbClr val="000000"/>
                </a:solidFill>
                <a:latin typeface="Gill Sans MT"/>
              </a:rPr>
              <a:t>Neuerungen</a:t>
            </a:r>
            <a:r>
              <a:rPr lang="en-US" sz="3200" b="0" strike="noStrike" cap="all" spc="-1" dirty="0" smtClean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3200" b="0" strike="noStrike" cap="all" spc="-1" dirty="0" err="1">
                <a:solidFill>
                  <a:srgbClr val="000000"/>
                </a:solidFill>
                <a:latin typeface="Gill Sans MT"/>
              </a:rPr>
              <a:t>im</a:t>
            </a:r>
            <a:r>
              <a:rPr lang="en-US" sz="3200" b="0" strike="noStrike" cap="all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3200" b="0" strike="noStrike" cap="all" spc="-1" dirty="0" smtClean="0">
                <a:solidFill>
                  <a:srgbClr val="000000"/>
                </a:solidFill>
                <a:latin typeface="Gill Sans MT"/>
              </a:rPr>
              <a:t>JAHRGANG 5</a:t>
            </a:r>
            <a:endParaRPr lang="en-US" sz="32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1337220" y="2156318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120000"/>
              </a:lnSpc>
              <a:spcBef>
                <a:spcPts val="1001"/>
              </a:spcBef>
              <a:buFont typeface="Arial"/>
              <a:buChar char="•"/>
            </a:pP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Ziel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des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Schuljahres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: “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Wir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machen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uns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gemeinsam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auf den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Weg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!”</a:t>
            </a: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Font typeface="Arial"/>
              <a:buChar char="•"/>
            </a:pP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Leitfaden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für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Eltern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: 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 “</a:t>
            </a:r>
            <a:r>
              <a:rPr lang="en-US" sz="2000" b="0" u="sng" strike="noStrike" spc="-1" dirty="0" err="1" smtClean="0">
                <a:solidFill>
                  <a:srgbClr val="000000"/>
                </a:solidFill>
                <a:latin typeface="Gill Sans MT"/>
              </a:rPr>
              <a:t>Wegweiser</a:t>
            </a:r>
            <a:r>
              <a:rPr lang="en-US" sz="2000" b="0" u="sng" strike="noStrike" spc="-1" dirty="0" smtClean="0">
                <a:solidFill>
                  <a:srgbClr val="000000"/>
                </a:solidFill>
                <a:latin typeface="Gill Sans MT"/>
              </a:rPr>
              <a:t> 5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”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Font typeface="Arial"/>
              <a:buChar char="•"/>
            </a:pPr>
            <a:r>
              <a:rPr lang="en-US" sz="2000" spc="-1" dirty="0" err="1">
                <a:solidFill>
                  <a:srgbClr val="000000"/>
                </a:solidFill>
                <a:latin typeface="Gill Sans MT"/>
              </a:rPr>
              <a:t>A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ngeleitetes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b="0" u="sng" strike="noStrike" spc="-1" dirty="0" err="1">
                <a:solidFill>
                  <a:srgbClr val="000000"/>
                </a:solidFill>
                <a:latin typeface="Gill Sans MT"/>
              </a:rPr>
              <a:t>Logbuch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anstatt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Hausaufgabenplaner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Font typeface="Arial"/>
              <a:buChar char="•"/>
            </a:pP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Hausaufgaben</a:t>
            </a:r>
            <a:r>
              <a:rPr lang="en-US" sz="2000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in den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Kernfächern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Font typeface="Arial"/>
              <a:buChar char="•"/>
            </a:pP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Doppelstundenmodell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Font typeface="Arial"/>
              <a:buChar char="•"/>
            </a:pP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Profile auf </a:t>
            </a: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freiwilliger</a:t>
            </a: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 Basis: </a:t>
            </a: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Natur</a:t>
            </a: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 und </a:t>
            </a: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Technik</a:t>
            </a: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/ </a:t>
            </a: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Darstellendes</a:t>
            </a: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 Spiel und </a:t>
            </a: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Musik</a:t>
            </a: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/ Spiel und Sport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	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0" strike="noStrike" cap="all" spc="-1" dirty="0">
                <a:solidFill>
                  <a:srgbClr val="000000"/>
                </a:solidFill>
                <a:latin typeface="Gill Sans MT"/>
              </a:rPr>
              <a:t>Gemeinsam </a:t>
            </a:r>
            <a:r>
              <a:rPr lang="en-US" sz="3200" b="0" strike="noStrike" cap="all" spc="-1" dirty="0" err="1">
                <a:solidFill>
                  <a:srgbClr val="FF0000"/>
                </a:solidFill>
                <a:latin typeface="Gill Sans MT"/>
              </a:rPr>
              <a:t>Leisten</a:t>
            </a:r>
            <a:endParaRPr lang="en-US" sz="32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1346012" y="2156317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260" indent="-3429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Differenzierung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 ab</a:t>
            </a: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:	</a:t>
            </a: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Klasse</a:t>
            </a: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 5: </a:t>
            </a: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Mathematik</a:t>
            </a: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 2. </a:t>
            </a: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Halbjahr</a:t>
            </a:r>
            <a:endParaRPr lang="en-US" sz="2000" spc="-1" dirty="0">
              <a:solidFill>
                <a:srgbClr val="000000"/>
              </a:solidFill>
              <a:latin typeface="Gill Sans MT"/>
            </a:endParaRPr>
          </a:p>
          <a:p>
            <a:pPr marL="2743560" lvl="6">
              <a:spcBef>
                <a:spcPts val="1001"/>
              </a:spcBef>
            </a:pP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Klasse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 6:</a:t>
            </a:r>
            <a:r>
              <a:rPr lang="en-US" sz="2000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Englisch</a:t>
            </a:r>
            <a:endParaRPr lang="en-US" sz="2000" spc="-1" dirty="0" smtClean="0">
              <a:solidFill>
                <a:srgbClr val="000000"/>
              </a:solidFill>
              <a:latin typeface="Gill Sans MT"/>
            </a:endParaRPr>
          </a:p>
          <a:p>
            <a:pPr marL="2743560" lvl="6">
              <a:spcBef>
                <a:spcPts val="1001"/>
              </a:spcBef>
            </a:pPr>
            <a:r>
              <a:rPr lang="en-US" sz="2000" spc="-1" dirty="0" err="1" smtClean="0">
                <a:solidFill>
                  <a:srgbClr val="000000"/>
                </a:solidFill>
                <a:latin typeface="Gill Sans MT"/>
              </a:rPr>
              <a:t>Klasse</a:t>
            </a:r>
            <a:r>
              <a:rPr lang="en-US" sz="2000" spc="-1" dirty="0" smtClean="0">
                <a:solidFill>
                  <a:srgbClr val="000000"/>
                </a:solidFill>
                <a:latin typeface="Gill Sans MT"/>
              </a:rPr>
              <a:t> 7: Deutsch</a:t>
            </a:r>
          </a:p>
          <a:p>
            <a:pPr marL="2743560" lvl="6">
              <a:spcBef>
                <a:spcPts val="1001"/>
              </a:spcBef>
            </a:pP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Klasse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 9: 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Physik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343260" indent="-3429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Durchlässigkeit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343260" indent="-3429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Unterricht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 in den 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Nebenfächern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 auf 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Realschulniveau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 marL="343260" indent="-342900"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Vollständiges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Profilangebot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 (Gesundheit und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Soziales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Sprachen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Gill Sans MT"/>
              </a:rPr>
              <a:t>Wirtschaft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Gill Sans MT"/>
              </a:rPr>
              <a:t>Technik</a:t>
            </a:r>
            <a:r>
              <a:rPr lang="en-US" sz="2000" b="0" strike="noStrike" spc="-1" dirty="0">
                <a:solidFill>
                  <a:srgbClr val="000000"/>
                </a:solidFill>
                <a:latin typeface="Gill Sans MT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Abschlüsse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354805" y="2189284"/>
            <a:ext cx="9699715" cy="3269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e-DE" sz="2000" b="1" u="sng" dirty="0"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Erweiterter Sekundarabschluss I:</a:t>
            </a:r>
            <a:r>
              <a:rPr lang="de-DE" sz="2000" dirty="0"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berechtigt zum Besuch der gymnasialen Oberstufe</a:t>
            </a:r>
            <a:endParaRPr lang="de-DE" sz="2000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e-DE" sz="2000" b="1" u="sng" dirty="0"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Sekundarabschluss I:</a:t>
            </a:r>
            <a:r>
              <a:rPr lang="de-DE" sz="2000" dirty="0"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Realschulabschluss</a:t>
            </a:r>
            <a:endParaRPr lang="de-DE" sz="2000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e-DE" sz="2000" b="1" u="sng" dirty="0"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Sekundarabschluss I:</a:t>
            </a:r>
            <a:r>
              <a:rPr lang="de-DE" sz="2000" b="1" dirty="0"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sz="2000" dirty="0"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Hauptschulabschluss</a:t>
            </a:r>
            <a:endParaRPr lang="de-DE" sz="2000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e-DE" sz="2000" dirty="0"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Die Qualität des Abschlusses ergibt sich aus dem Notenbild und den Besuch der entsprechenden Kurse. </a:t>
            </a:r>
            <a:endParaRPr lang="de-DE" sz="2000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e-DE" sz="2000" dirty="0"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Schüler mit sonderpädagogischem Unterstützungsbedarf im Förderschwerpunkt Lernen: Hauptschulabschluss mit dem Gleichstellungsvermerk</a:t>
            </a:r>
            <a:endParaRPr lang="de-DE" sz="2000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16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US" sz="3200" spc="-1" dirty="0" smtClean="0">
                <a:solidFill>
                  <a:srgbClr val="FFC000"/>
                </a:solidFill>
                <a:latin typeface="Gill Sans MT"/>
              </a:rPr>
              <a:t>IN ZAHLEN </a:t>
            </a:r>
            <a:r>
              <a:rPr lang="en-US" sz="3200" spc="-1" dirty="0" smtClean="0">
                <a:solidFill>
                  <a:srgbClr val="000000"/>
                </a:solidFill>
                <a:latin typeface="Gill Sans MT"/>
              </a:rPr>
              <a:t>– ABSCHLÜSSE AN DER OBS LINDERN</a:t>
            </a:r>
            <a:endParaRPr lang="en-US" sz="3200" b="0" strike="noStrike" spc="-1" dirty="0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1451520" y="1989263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de-DE" sz="3200" b="0" strike="noStrike" spc="-1" dirty="0">
              <a:latin typeface="Arial"/>
            </a:endParaRPr>
          </a:p>
          <a:p>
            <a:r>
              <a:rPr lang="de-DE" sz="2000" b="0" strike="noStrike" spc="-1" dirty="0" smtClean="0">
                <a:latin typeface="Gill Sans MT" panose="020B0502020104020203" pitchFamily="34" charset="0"/>
              </a:rPr>
              <a:t>					</a:t>
            </a:r>
            <a:r>
              <a:rPr lang="de-DE" sz="2000" b="0" u="sng" strike="noStrike" spc="-1" dirty="0" smtClean="0">
                <a:latin typeface="Gill Sans MT" panose="020B0502020104020203" pitchFamily="34" charset="0"/>
              </a:rPr>
              <a:t>2017/2018</a:t>
            </a:r>
            <a:r>
              <a:rPr lang="de-DE" sz="2000" b="0" strike="noStrike" spc="-1" dirty="0" smtClean="0">
                <a:latin typeface="Gill Sans MT" panose="020B0502020104020203" pitchFamily="34" charset="0"/>
              </a:rPr>
              <a:t>	</a:t>
            </a:r>
            <a:r>
              <a:rPr lang="de-DE" sz="2000" u="sng" spc="-1" dirty="0" smtClean="0">
                <a:latin typeface="Gill Sans MT" panose="020B0502020104020203" pitchFamily="34" charset="0"/>
              </a:rPr>
              <a:t>2</a:t>
            </a:r>
            <a:r>
              <a:rPr lang="de-DE" sz="2000" b="0" u="sng" strike="noStrike" spc="-1" dirty="0" smtClean="0">
                <a:latin typeface="Gill Sans MT" panose="020B0502020104020203" pitchFamily="34" charset="0"/>
              </a:rPr>
              <a:t>018/2019</a:t>
            </a:r>
            <a:r>
              <a:rPr lang="de-DE" sz="2000" b="0" strike="noStrike" spc="-1" dirty="0" smtClean="0">
                <a:latin typeface="Gill Sans MT" panose="020B0502020104020203" pitchFamily="34" charset="0"/>
              </a:rPr>
              <a:t>	</a:t>
            </a:r>
            <a:r>
              <a:rPr lang="de-DE" sz="2000" u="sng" spc="-1" dirty="0" smtClean="0">
                <a:latin typeface="Gill Sans MT" panose="020B0502020104020203" pitchFamily="34" charset="0"/>
              </a:rPr>
              <a:t>2019/2020</a:t>
            </a:r>
            <a:endParaRPr lang="de-DE" sz="2000" b="0" u="sng" strike="noStrike" spc="-1" dirty="0" smtClean="0">
              <a:latin typeface="Gill Sans MT" panose="020B0502020104020203" pitchFamily="34" charset="0"/>
            </a:endParaRPr>
          </a:p>
          <a:p>
            <a:endParaRPr lang="de-DE" sz="2000" b="0" strike="noStrike" spc="-1" dirty="0" smtClean="0">
              <a:latin typeface="Gill Sans MT" panose="020B0502020104020203" pitchFamily="34" charset="0"/>
            </a:endParaRPr>
          </a:p>
          <a:p>
            <a:r>
              <a:rPr lang="de-DE" sz="2000" b="0" strike="noStrike" spc="-1" dirty="0" smtClean="0">
                <a:latin typeface="Gill Sans MT" panose="020B0502020104020203" pitchFamily="34" charset="0"/>
              </a:rPr>
              <a:t>Hauptschulabschluss nach Klasse 9		      </a:t>
            </a:r>
            <a:r>
              <a:rPr lang="de-DE" sz="2000" spc="-1" dirty="0" smtClean="0">
                <a:latin typeface="Gill Sans MT" panose="020B0502020104020203" pitchFamily="34" charset="0"/>
              </a:rPr>
              <a:t>9</a:t>
            </a:r>
            <a:r>
              <a:rPr lang="de-DE" sz="2000" b="0" strike="noStrike" spc="-1" dirty="0" smtClean="0">
                <a:latin typeface="Gill Sans MT" panose="020B0502020104020203" pitchFamily="34" charset="0"/>
              </a:rPr>
              <a:t>		      10		      </a:t>
            </a:r>
            <a:r>
              <a:rPr lang="de-DE" sz="2000" spc="-1" dirty="0" smtClean="0">
                <a:latin typeface="Gill Sans MT" panose="020B0502020104020203" pitchFamily="34" charset="0"/>
              </a:rPr>
              <a:t>7</a:t>
            </a:r>
            <a:endParaRPr lang="de-DE" sz="2000" b="0" strike="noStrike" spc="-1" dirty="0" smtClean="0">
              <a:latin typeface="Gill Sans MT" panose="020B0502020104020203" pitchFamily="34" charset="0"/>
            </a:endParaRPr>
          </a:p>
          <a:p>
            <a:r>
              <a:rPr lang="de-DE" sz="2000" b="0" strike="noStrike" spc="-1" dirty="0" smtClean="0">
                <a:latin typeface="Gill Sans MT" panose="020B0502020104020203" pitchFamily="34" charset="0"/>
              </a:rPr>
              <a:t>Hauptschulabschluss nach Klasse  10 	      4		      3 		      1</a:t>
            </a:r>
          </a:p>
          <a:p>
            <a:r>
              <a:rPr lang="de-DE" sz="2000" spc="-1" dirty="0" smtClean="0">
                <a:latin typeface="Gill Sans MT" panose="020B0502020104020203" pitchFamily="34" charset="0"/>
              </a:rPr>
              <a:t>Sekundarabschluss I</a:t>
            </a:r>
            <a:r>
              <a:rPr lang="de-DE" sz="2000" b="0" strike="noStrike" spc="-1" dirty="0" smtClean="0">
                <a:latin typeface="Gill Sans MT" panose="020B0502020104020203" pitchFamily="34" charset="0"/>
              </a:rPr>
              <a:t> 			      6 		      8 		      6</a:t>
            </a:r>
          </a:p>
          <a:p>
            <a:r>
              <a:rPr lang="de-DE" sz="2000" b="0" strike="noStrike" spc="-1" dirty="0" smtClean="0">
                <a:latin typeface="Gill Sans MT" panose="020B0502020104020203" pitchFamily="34" charset="0"/>
              </a:rPr>
              <a:t>(Realschulabschluss)</a:t>
            </a:r>
          </a:p>
          <a:p>
            <a:r>
              <a:rPr lang="de-DE" sz="2000" b="0" strike="noStrike" spc="-1" dirty="0" smtClean="0">
                <a:latin typeface="Gill Sans MT" panose="020B0502020104020203" pitchFamily="34" charset="0"/>
              </a:rPr>
              <a:t>Erw</a:t>
            </a:r>
            <a:r>
              <a:rPr lang="de-DE" sz="2000" spc="-1" dirty="0" smtClean="0">
                <a:latin typeface="Gill Sans MT" panose="020B0502020104020203" pitchFamily="34" charset="0"/>
              </a:rPr>
              <a:t>eiterter Sekundarabschluss I</a:t>
            </a:r>
            <a:r>
              <a:rPr lang="de-DE" sz="2000" b="0" strike="noStrike" spc="-1" dirty="0" smtClean="0">
                <a:latin typeface="Gill Sans MT" panose="020B0502020104020203" pitchFamily="34" charset="0"/>
              </a:rPr>
              <a:t>		      14		      </a:t>
            </a:r>
            <a:r>
              <a:rPr lang="de-DE" sz="2000" spc="-1" dirty="0" smtClean="0">
                <a:latin typeface="Gill Sans MT" panose="020B0502020104020203" pitchFamily="34" charset="0"/>
              </a:rPr>
              <a:t>8</a:t>
            </a:r>
            <a:r>
              <a:rPr lang="de-DE" sz="2000" b="0" strike="noStrike" spc="-1" dirty="0" smtClean="0">
                <a:latin typeface="Gill Sans MT" panose="020B0502020104020203" pitchFamily="34" charset="0"/>
              </a:rPr>
              <a:t>		      13</a:t>
            </a:r>
          </a:p>
          <a:p>
            <a:r>
              <a:rPr lang="de-DE" sz="2000" spc="-1" dirty="0" smtClean="0">
                <a:latin typeface="Gill Sans MT" panose="020B0502020104020203" pitchFamily="34" charset="0"/>
              </a:rPr>
              <a:t>(Erweiterter Realschulabschluss)</a:t>
            </a:r>
            <a:endParaRPr lang="de-DE" sz="2000" b="0" strike="noStrike" spc="-1" dirty="0" smtClean="0">
              <a:latin typeface="Gill Sans MT" panose="020B0502020104020203" pitchFamily="34" charset="0"/>
            </a:endParaRPr>
          </a:p>
          <a:p>
            <a:endParaRPr lang="de-DE" sz="2400" b="0" strike="noStrike" spc="-1" dirty="0" smtClean="0">
              <a:latin typeface="Gill Sans MT" panose="020B0502020104020203" pitchFamily="34" charset="0"/>
            </a:endParaRPr>
          </a:p>
          <a:p>
            <a:endParaRPr lang="de-DE" sz="2400" b="0" strike="noStrike" spc="-1" dirty="0" smtClean="0">
              <a:latin typeface="Gill Sans MT" panose="020B0502020104020203" pitchFamily="34" charset="0"/>
            </a:endParaRPr>
          </a:p>
        </p:txBody>
      </p:sp>
      <p:cxnSp>
        <p:nvCxnSpPr>
          <p:cNvPr id="3" name="Gerader Verbinder 2"/>
          <p:cNvCxnSpPr/>
          <p:nvPr/>
        </p:nvCxnSpPr>
        <p:spPr>
          <a:xfrm flipH="1">
            <a:off x="7390587" y="2685683"/>
            <a:ext cx="35169" cy="2057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 flipH="1">
            <a:off x="9318774" y="2685683"/>
            <a:ext cx="35169" cy="2057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0</TotalTime>
  <Words>393</Words>
  <Application>Microsoft Office PowerPoint</Application>
  <PresentationFormat>Breitbild</PresentationFormat>
  <Paragraphs>86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12</vt:i4>
      </vt:variant>
    </vt:vector>
  </HeadingPairs>
  <TitlesOfParts>
    <vt:vector size="21" baseType="lpstr">
      <vt:lpstr>Arial</vt:lpstr>
      <vt:lpstr>Calibri</vt:lpstr>
      <vt:lpstr>DejaVu Sans</vt:lpstr>
      <vt:lpstr>Gill Sans MT</vt:lpstr>
      <vt:lpstr>Symbol</vt:lpstr>
      <vt:lpstr>Times New Roman</vt:lpstr>
      <vt:lpstr>Wingdings</vt:lpstr>
      <vt:lpstr>Office Theme</vt:lpstr>
      <vt:lpstr>Office Theme</vt:lpstr>
      <vt:lpstr>PowerPoint-Präsentation</vt:lpstr>
      <vt:lpstr>ZIEL – BILDUNGSAUFTRAG DER OBERSCHULE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Abschlüsse</vt:lpstr>
      <vt:lpstr>PowerPoint-Präsentation</vt:lpstr>
      <vt:lpstr>PowerPoint-Präsentation</vt:lpstr>
      <vt:lpstr>PowerPoint-Präsentation</vt:lpstr>
      <vt:lpstr>Oberschule Lindern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Gemeinsam  leben – lernen - leisten</dc:title>
  <dc:subject/>
  <dc:creator>Heike Schönrock</dc:creator>
  <dc:description/>
  <cp:lastModifiedBy>Reinhard Jordan</cp:lastModifiedBy>
  <cp:revision>42</cp:revision>
  <cp:lastPrinted>2020-01-09T09:55:40Z</cp:lastPrinted>
  <dcterms:created xsi:type="dcterms:W3CDTF">2019-01-10T07:50:31Z</dcterms:created>
  <dcterms:modified xsi:type="dcterms:W3CDTF">2022-01-18T10:50:36Z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Breitbild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